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EF3A1-282C-44EA-8564-7FE9FA2701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11D79-293F-4CA4-ACA1-F249345C3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61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Precipice" TargetMode="External"/><Relationship Id="rId13" Type="http://schemas.openxmlformats.org/officeDocument/2006/relationships/hyperlink" Target="http://en.wikipedia.org/wiki/Athens" TargetMode="External"/><Relationship Id="rId18" Type="http://schemas.openxmlformats.org/officeDocument/2006/relationships/hyperlink" Target="http://en.wikipedia.org/wiki/Jerusalem" TargetMode="External"/><Relationship Id="rId26" Type="http://schemas.openxmlformats.org/officeDocument/2006/relationships/hyperlink" Target="http://en.wikipedia.org/wiki/Acropolis#cite_note-3" TargetMode="External"/><Relationship Id="rId3" Type="http://schemas.openxmlformats.org/officeDocument/2006/relationships/hyperlink" Target="http://en.wikipedia.org/wiki/Greek_language" TargetMode="External"/><Relationship Id="rId21" Type="http://schemas.openxmlformats.org/officeDocument/2006/relationships/hyperlink" Target="http://en.wikipedia.org/wiki/Castle_Rock,_Edinburgh" TargetMode="External"/><Relationship Id="rId34" Type="http://schemas.openxmlformats.org/officeDocument/2006/relationships/hyperlink" Target="http://en.wikipedia.org/wiki/California" TargetMode="External"/><Relationship Id="rId7" Type="http://schemas.openxmlformats.org/officeDocument/2006/relationships/hyperlink" Target="http://en.wikipedia.org/wiki/Citadel" TargetMode="External"/><Relationship Id="rId12" Type="http://schemas.openxmlformats.org/officeDocument/2006/relationships/hyperlink" Target="http://en.wikipedia.org/wiki/Greece" TargetMode="External"/><Relationship Id="rId17" Type="http://schemas.openxmlformats.org/officeDocument/2006/relationships/hyperlink" Target="http://en.wikipedia.org/wiki/Acrocorinth" TargetMode="External"/><Relationship Id="rId25" Type="http://schemas.openxmlformats.org/officeDocument/2006/relationships/hyperlink" Target="http://en.wikipedia.org/wiki/Acropolis_of_Athens" TargetMode="External"/><Relationship Id="rId33" Type="http://schemas.openxmlformats.org/officeDocument/2006/relationships/hyperlink" Target="http://en.wikipedia.org/wiki/Mission_San_Juan_Capistrano" TargetMode="External"/><Relationship Id="rId2" Type="http://schemas.openxmlformats.org/officeDocument/2006/relationships/slide" Target="../slides/slide9.xml"/><Relationship Id="rId16" Type="http://schemas.openxmlformats.org/officeDocument/2006/relationships/hyperlink" Target="http://en.wikipedia.org/wiki/Ancient_Corinth" TargetMode="External"/><Relationship Id="rId20" Type="http://schemas.openxmlformats.org/officeDocument/2006/relationships/hyperlink" Target="http://en.wikipedia.org/wiki/Asia_Minor" TargetMode="External"/><Relationship Id="rId29" Type="http://schemas.openxmlformats.org/officeDocument/2006/relationships/hyperlink" Target="http://en.wikipedia.org/wiki/Lato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Human_settlement" TargetMode="External"/><Relationship Id="rId11" Type="http://schemas.openxmlformats.org/officeDocument/2006/relationships/hyperlink" Target="http://en.wikipedia.org/wiki/Rome" TargetMode="External"/><Relationship Id="rId24" Type="http://schemas.openxmlformats.org/officeDocument/2006/relationships/hyperlink" Target="http://en.wikipedia.org/wiki/Castro_culture" TargetMode="External"/><Relationship Id="rId32" Type="http://schemas.openxmlformats.org/officeDocument/2006/relationships/hyperlink" Target="http://en.wikipedia.org/wiki/Hellenistic" TargetMode="External"/><Relationship Id="rId5" Type="http://schemas.openxmlformats.org/officeDocument/2006/relationships/hyperlink" Target="http://en.wikipedia.org/wiki/Acropolis#cite_note-2" TargetMode="External"/><Relationship Id="rId15" Type="http://schemas.openxmlformats.org/officeDocument/2006/relationships/hyperlink" Target="http://en.wikipedia.org/wiki/Thebes,_Greece" TargetMode="External"/><Relationship Id="rId23" Type="http://schemas.openxmlformats.org/officeDocument/2006/relationships/hyperlink" Target="http://en.wikipedia.org/wiki/Rock_of_Cashel" TargetMode="External"/><Relationship Id="rId28" Type="http://schemas.openxmlformats.org/officeDocument/2006/relationships/hyperlink" Target="http://en.wikipedia.org/wiki/Dorians" TargetMode="External"/><Relationship Id="rId10" Type="http://schemas.openxmlformats.org/officeDocument/2006/relationships/hyperlink" Target="http://en.wikipedia.org/wiki/Ancient_Rome" TargetMode="External"/><Relationship Id="rId19" Type="http://schemas.openxmlformats.org/officeDocument/2006/relationships/hyperlink" Target="http://en.wikipedia.org/wiki/Bratislava" TargetMode="External"/><Relationship Id="rId31" Type="http://schemas.openxmlformats.org/officeDocument/2006/relationships/hyperlink" Target="http://en.wikipedia.org/wiki/Archaic_period_in_Greece" TargetMode="External"/><Relationship Id="rId4" Type="http://schemas.openxmlformats.org/officeDocument/2006/relationships/hyperlink" Target="http://en.wikipedia.org/wiki/Acropolis#cite_note-1" TargetMode="External"/><Relationship Id="rId9" Type="http://schemas.openxmlformats.org/officeDocument/2006/relationships/hyperlink" Target="http://en.wikipedia.org/wiki/Classical_antiquity" TargetMode="External"/><Relationship Id="rId14" Type="http://schemas.openxmlformats.org/officeDocument/2006/relationships/hyperlink" Target="http://en.wikipedia.org/wiki/Argos" TargetMode="External"/><Relationship Id="rId22" Type="http://schemas.openxmlformats.org/officeDocument/2006/relationships/hyperlink" Target="http://en.wikipedia.org/wiki/Edinburgh" TargetMode="External"/><Relationship Id="rId27" Type="http://schemas.openxmlformats.org/officeDocument/2006/relationships/hyperlink" Target="http://en.wikipedia.org/wiki/Parthenon" TargetMode="External"/><Relationship Id="rId30" Type="http://schemas.openxmlformats.org/officeDocument/2006/relationships/hyperlink" Target="http://en.wikipedia.org/wiki/Crete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dirty="0" smtClean="0"/>
              <a:t>An </a:t>
            </a:r>
            <a:r>
              <a:rPr lang="en-US" b="1" dirty="0" smtClean="0"/>
              <a:t>acropolis</a:t>
            </a:r>
            <a:r>
              <a:rPr lang="en-US" dirty="0" smtClean="0"/>
              <a:t> (</a:t>
            </a:r>
            <a:r>
              <a:rPr lang="en-US" dirty="0" smtClean="0">
                <a:hlinkClick r:id="rId3" tooltip="Greek language"/>
              </a:rPr>
              <a:t>Greek</a:t>
            </a:r>
            <a:r>
              <a:rPr lang="en-US" dirty="0" smtClean="0"/>
              <a:t>: </a:t>
            </a:r>
            <a:r>
              <a:rPr lang="en-US" dirty="0" err="1" smtClean="0"/>
              <a:t>ἀκρό</a:t>
            </a:r>
            <a:r>
              <a:rPr lang="en-US" dirty="0" smtClean="0"/>
              <a:t>πολις; from </a:t>
            </a:r>
            <a:r>
              <a:rPr lang="en-US" i="1" dirty="0" smtClean="0"/>
              <a:t>akros</a:t>
            </a:r>
            <a:r>
              <a:rPr lang="en-US" dirty="0" smtClean="0"/>
              <a:t> or </a:t>
            </a:r>
            <a:r>
              <a:rPr lang="en-US" i="1" dirty="0" smtClean="0"/>
              <a:t>akron</a:t>
            </a:r>
            <a:r>
              <a:rPr lang="en-US" dirty="0" smtClean="0"/>
              <a:t>, "highest", "topmost", "outermost" and </a:t>
            </a:r>
            <a:r>
              <a:rPr lang="en-US" i="1" dirty="0" smtClean="0"/>
              <a:t>polis</a:t>
            </a:r>
            <a:r>
              <a:rPr lang="en-US" dirty="0" smtClean="0"/>
              <a:t>, "city"; plural in English: </a:t>
            </a:r>
            <a:r>
              <a:rPr lang="en-US" i="1" dirty="0" smtClean="0"/>
              <a:t>acropoles</a:t>
            </a:r>
            <a:r>
              <a:rPr lang="en-US" dirty="0" smtClean="0"/>
              <a:t>, </a:t>
            </a:r>
            <a:r>
              <a:rPr lang="en-US" i="1" dirty="0" smtClean="0"/>
              <a:t>acropoleis</a:t>
            </a:r>
            <a:r>
              <a:rPr lang="en-US" dirty="0" smtClean="0"/>
              <a:t> or </a:t>
            </a:r>
            <a:r>
              <a:rPr lang="en-US" i="1" dirty="0" smtClean="0"/>
              <a:t>acropolises</a:t>
            </a:r>
            <a:r>
              <a:rPr lang="en-US" dirty="0" smtClean="0"/>
              <a:t>)</a:t>
            </a:r>
            <a:r>
              <a:rPr lang="en-US" baseline="30000" dirty="0" smtClean="0">
                <a:hlinkClick r:id="rId4"/>
              </a:rPr>
              <a:t>[1]</a:t>
            </a:r>
            <a:r>
              <a:rPr lang="en-US" baseline="30000" dirty="0" smtClean="0">
                <a:hlinkClick r:id="rId5"/>
              </a:rPr>
              <a:t>[2]</a:t>
            </a:r>
            <a:r>
              <a:rPr lang="en-US" dirty="0" smtClean="0"/>
              <a:t> is a </a:t>
            </a:r>
            <a:r>
              <a:rPr lang="en-US" dirty="0" smtClean="0">
                <a:hlinkClick r:id="rId6" tooltip="Human settlement"/>
              </a:rPr>
              <a:t>settlement</a:t>
            </a:r>
            <a:r>
              <a:rPr lang="en-US" dirty="0" smtClean="0"/>
              <a:t>, especially a </a:t>
            </a:r>
            <a:r>
              <a:rPr lang="en-US" dirty="0" smtClean="0">
                <a:hlinkClick r:id="rId7" tooltip="Citadel"/>
              </a:rPr>
              <a:t>citadel</a:t>
            </a:r>
            <a:r>
              <a:rPr lang="en-US" dirty="0" smtClean="0"/>
              <a:t>, built upon an area of elevated ground—frequently a hill with </a:t>
            </a:r>
            <a:r>
              <a:rPr lang="en-US" dirty="0" smtClean="0">
                <a:hlinkClick r:id="rId8" tooltip="Precipice"/>
              </a:rPr>
              <a:t>precipitous</a:t>
            </a:r>
            <a:r>
              <a:rPr lang="en-US" dirty="0" smtClean="0"/>
              <a:t> sides, chosen for purposes of defense. In many parts of the world, </a:t>
            </a:r>
            <a:r>
              <a:rPr lang="en-US" dirty="0" err="1" smtClean="0"/>
              <a:t>acropoleis</a:t>
            </a:r>
            <a:r>
              <a:rPr lang="en-US" dirty="0" smtClean="0"/>
              <a:t> became the nuclei of large cities of </a:t>
            </a:r>
            <a:r>
              <a:rPr lang="en-US" dirty="0" smtClean="0">
                <a:hlinkClick r:id="rId9" tooltip="Classical antiquity"/>
              </a:rPr>
              <a:t>classical antiquity</a:t>
            </a:r>
            <a:r>
              <a:rPr lang="en-US" dirty="0" smtClean="0"/>
              <a:t>, such as </a:t>
            </a:r>
            <a:r>
              <a:rPr lang="en-US" dirty="0" smtClean="0">
                <a:hlinkClick r:id="rId10" tooltip="Ancient Rome"/>
              </a:rPr>
              <a:t>ancient Rome</a:t>
            </a:r>
            <a:r>
              <a:rPr lang="en-US" dirty="0" smtClean="0"/>
              <a:t>, which in more recent times grew up on the surrounding lower ground, such as modern </a:t>
            </a:r>
            <a:r>
              <a:rPr lang="en-US" dirty="0" smtClean="0">
                <a:hlinkClick r:id="rId11" tooltip="Rome"/>
              </a:rPr>
              <a:t>Rome</a:t>
            </a:r>
            <a:r>
              <a:rPr lang="en-US" dirty="0" smtClean="0"/>
              <a:t>.</a:t>
            </a:r>
          </a:p>
          <a:p>
            <a:pPr rtl="0"/>
            <a:r>
              <a:rPr lang="en-US" dirty="0" smtClean="0"/>
              <a:t>The word </a:t>
            </a:r>
            <a:r>
              <a:rPr lang="en-US" i="1" dirty="0" smtClean="0"/>
              <a:t>acropolis</a:t>
            </a:r>
            <a:r>
              <a:rPr lang="en-US" dirty="0" smtClean="0"/>
              <a:t> literally means in Greek "upper city," and though associated primarily with the </a:t>
            </a:r>
            <a:r>
              <a:rPr lang="en-US" dirty="0" smtClean="0">
                <a:hlinkClick r:id="rId12" tooltip="Greece"/>
              </a:rPr>
              <a:t>Greek</a:t>
            </a:r>
            <a:r>
              <a:rPr lang="en-US" dirty="0" smtClean="0"/>
              <a:t> cities </a:t>
            </a:r>
            <a:r>
              <a:rPr lang="en-US" dirty="0" smtClean="0">
                <a:hlinkClick r:id="rId13" tooltip="Athens"/>
              </a:rPr>
              <a:t>Athens</a:t>
            </a:r>
            <a:r>
              <a:rPr lang="en-US" dirty="0" smtClean="0"/>
              <a:t>, </a:t>
            </a:r>
            <a:r>
              <a:rPr lang="en-US" dirty="0" smtClean="0">
                <a:hlinkClick r:id="rId14" tooltip="Argos"/>
              </a:rPr>
              <a:t>Argos</a:t>
            </a:r>
            <a:r>
              <a:rPr lang="en-US" dirty="0" smtClean="0"/>
              <a:t>, </a:t>
            </a:r>
            <a:r>
              <a:rPr lang="en-US" dirty="0" smtClean="0">
                <a:hlinkClick r:id="rId15" tooltip="Thebes, Greece"/>
              </a:rPr>
              <a:t>Thebes</a:t>
            </a:r>
            <a:r>
              <a:rPr lang="en-US" dirty="0" smtClean="0"/>
              <a:t>, and </a:t>
            </a:r>
            <a:r>
              <a:rPr lang="en-US" dirty="0" smtClean="0">
                <a:hlinkClick r:id="rId16" tooltip="Ancient Corinth"/>
              </a:rPr>
              <a:t>Corinth</a:t>
            </a:r>
            <a:r>
              <a:rPr lang="en-US" dirty="0" smtClean="0"/>
              <a:t> (with its </a:t>
            </a:r>
            <a:r>
              <a:rPr lang="en-US" dirty="0" err="1" smtClean="0">
                <a:hlinkClick r:id="rId17" tooltip="Acrocorinth"/>
              </a:rPr>
              <a:t>Acrocorinth</a:t>
            </a:r>
            <a:r>
              <a:rPr lang="en-US" dirty="0" smtClean="0"/>
              <a:t>), may be applied generically to all such citadels, including Rome, </a:t>
            </a:r>
            <a:r>
              <a:rPr lang="en-US" dirty="0" smtClean="0">
                <a:hlinkClick r:id="rId18" tooltip="Jerusalem"/>
              </a:rPr>
              <a:t>Jerusalem</a:t>
            </a:r>
            <a:r>
              <a:rPr lang="en-US" dirty="0" smtClean="0"/>
              <a:t>, Celtic </a:t>
            </a:r>
            <a:r>
              <a:rPr lang="en-US" dirty="0" smtClean="0">
                <a:hlinkClick r:id="rId19" tooltip="Bratislava"/>
              </a:rPr>
              <a:t>Bratislava</a:t>
            </a:r>
            <a:r>
              <a:rPr lang="en-US" dirty="0" smtClean="0"/>
              <a:t>, many in </a:t>
            </a:r>
            <a:r>
              <a:rPr lang="en-US" dirty="0" smtClean="0">
                <a:hlinkClick r:id="rId20" tooltip="Asia Minor"/>
              </a:rPr>
              <a:t>Asia Minor</a:t>
            </a:r>
            <a:r>
              <a:rPr lang="en-US" dirty="0" smtClean="0"/>
              <a:t>, or even </a:t>
            </a:r>
            <a:r>
              <a:rPr lang="en-US" dirty="0" smtClean="0">
                <a:hlinkClick r:id="rId21" tooltip="Castle Rock, Edinburgh"/>
              </a:rPr>
              <a:t>Castle Rock</a:t>
            </a:r>
            <a:r>
              <a:rPr lang="en-US" dirty="0" smtClean="0"/>
              <a:t> in </a:t>
            </a:r>
            <a:r>
              <a:rPr lang="en-US" dirty="0" smtClean="0">
                <a:hlinkClick r:id="rId22" tooltip="Edinburgh"/>
              </a:rPr>
              <a:t>Edinburgh</a:t>
            </a:r>
            <a:r>
              <a:rPr lang="en-US" dirty="0" smtClean="0"/>
              <a:t>. An example in Ireland is the </a:t>
            </a:r>
            <a:r>
              <a:rPr lang="en-US" dirty="0" smtClean="0">
                <a:hlinkClick r:id="rId23" tooltip="Rock of Cashel"/>
              </a:rPr>
              <a:t>Rock of Cashel</a:t>
            </a:r>
            <a:r>
              <a:rPr lang="en-US" dirty="0" smtClean="0"/>
              <a:t>. Acropolis is also the term used by archaeologists and historians to the urban </a:t>
            </a:r>
            <a:r>
              <a:rPr lang="en-US" dirty="0" smtClean="0">
                <a:hlinkClick r:id="rId24" tooltip="Castro culture"/>
              </a:rPr>
              <a:t>Castro culture</a:t>
            </a:r>
            <a:r>
              <a:rPr lang="en-US" dirty="0" smtClean="0"/>
              <a:t> settlements located in Northwestern Iberian hilltops.</a:t>
            </a:r>
          </a:p>
          <a:p>
            <a:pPr rtl="0"/>
            <a:r>
              <a:rPr lang="en-US" dirty="0" smtClean="0"/>
              <a:t>The most famous example is the </a:t>
            </a:r>
            <a:r>
              <a:rPr lang="en-US" dirty="0" smtClean="0">
                <a:hlinkClick r:id="rId25" tooltip="Acropolis of Athens"/>
              </a:rPr>
              <a:t>Acropolis of Athens</a:t>
            </a:r>
            <a:r>
              <a:rPr lang="en-US" dirty="0" smtClean="0"/>
              <a:t>,</a:t>
            </a:r>
            <a:r>
              <a:rPr lang="en-US" baseline="30000" dirty="0" smtClean="0">
                <a:hlinkClick r:id="rId26"/>
              </a:rPr>
              <a:t>[3]</a:t>
            </a:r>
            <a:r>
              <a:rPr lang="en-US" dirty="0" smtClean="0"/>
              <a:t> which, by reason of its historical associations and the several famous buildings erected upon it (most notably the </a:t>
            </a:r>
            <a:r>
              <a:rPr lang="en-US" dirty="0" smtClean="0">
                <a:hlinkClick r:id="rId27" tooltip="Parthenon"/>
              </a:rPr>
              <a:t>Parthenon</a:t>
            </a:r>
            <a:r>
              <a:rPr lang="en-US" dirty="0" smtClean="0"/>
              <a:t>), is known without qualification as </a:t>
            </a:r>
            <a:r>
              <a:rPr lang="en-US" i="1" dirty="0" smtClean="0"/>
              <a:t>the Acropolis</a:t>
            </a:r>
            <a:r>
              <a:rPr lang="en-US" dirty="0" smtClean="0"/>
              <a:t>. Although originating in the mainland of Greece, use of the acropolis model quickly spread to Greek colonies such as the </a:t>
            </a:r>
            <a:r>
              <a:rPr lang="en-US" dirty="0" smtClean="0">
                <a:hlinkClick r:id="rId28" tooltip="Dorians"/>
              </a:rPr>
              <a:t>Dorian</a:t>
            </a:r>
            <a:r>
              <a:rPr lang="en-US" dirty="0" smtClean="0"/>
              <a:t> </a:t>
            </a:r>
            <a:r>
              <a:rPr lang="en-US" dirty="0" err="1" smtClean="0">
                <a:hlinkClick r:id="rId29" tooltip="Lato"/>
              </a:rPr>
              <a:t>Lato</a:t>
            </a:r>
            <a:r>
              <a:rPr lang="en-US" dirty="0" smtClean="0"/>
              <a:t> on </a:t>
            </a:r>
            <a:r>
              <a:rPr lang="en-US" dirty="0" smtClean="0">
                <a:hlinkClick r:id="rId30" tooltip="Crete"/>
              </a:rPr>
              <a:t>Crete</a:t>
            </a:r>
            <a:r>
              <a:rPr lang="en-US" dirty="0" smtClean="0"/>
              <a:t> during the </a:t>
            </a:r>
            <a:r>
              <a:rPr lang="en-US" dirty="0" smtClean="0">
                <a:hlinkClick r:id="rId31" tooltip="Archaic period in Greece"/>
              </a:rPr>
              <a:t>Archaic Period</a:t>
            </a:r>
            <a:r>
              <a:rPr lang="en-US" dirty="0" smtClean="0"/>
              <a:t>.</a:t>
            </a:r>
          </a:p>
          <a:p>
            <a:pPr rtl="0"/>
            <a:r>
              <a:rPr lang="en-US" dirty="0" smtClean="0"/>
              <a:t>Because of its classical </a:t>
            </a:r>
            <a:r>
              <a:rPr lang="en-US" dirty="0" smtClean="0">
                <a:hlinkClick r:id="rId32" tooltip="Hellenistic"/>
              </a:rPr>
              <a:t>Hellenistic</a:t>
            </a:r>
            <a:r>
              <a:rPr lang="en-US" dirty="0" smtClean="0"/>
              <a:t> style, the ruins of </a:t>
            </a:r>
            <a:r>
              <a:rPr lang="en-US" dirty="0" smtClean="0">
                <a:hlinkClick r:id="rId33" tooltip="Mission San Juan Capistrano"/>
              </a:rPr>
              <a:t>Mission San Juan Capistrano's</a:t>
            </a:r>
            <a:r>
              <a:rPr lang="en-US" dirty="0" smtClean="0"/>
              <a:t> Great Stone Church in </a:t>
            </a:r>
            <a:r>
              <a:rPr lang="en-US" dirty="0" smtClean="0">
                <a:hlinkClick r:id="rId34" tooltip="California"/>
              </a:rPr>
              <a:t>California, United States</a:t>
            </a:r>
            <a:r>
              <a:rPr lang="en-US" dirty="0" smtClean="0"/>
              <a:t> has been called the "American Acropolis".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11D79-293F-4CA4-ACA1-F249345C3FF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099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C659C6E-F1A6-416B-833E-F5BC20A4A298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930F539-C65F-45E8-841C-08D4F7735F06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Doric_order" TargetMode="External"/><Relationship Id="rId13" Type="http://schemas.openxmlformats.org/officeDocument/2006/relationships/hyperlink" Target="http://en.wikipedia.org/wiki/Parthenon#cite_note-3" TargetMode="External"/><Relationship Id="rId3" Type="http://schemas.openxmlformats.org/officeDocument/2006/relationships/hyperlink" Target="http://en.wikipedia.org/wiki/Acropolis_of_Athens" TargetMode="External"/><Relationship Id="rId7" Type="http://schemas.openxmlformats.org/officeDocument/2006/relationships/hyperlink" Target="http://en.wikipedia.org/wiki/Classical_Greece" TargetMode="External"/><Relationship Id="rId12" Type="http://schemas.openxmlformats.org/officeDocument/2006/relationships/hyperlink" Target="http://en.wikipedia.org/wiki/Western_culture" TargetMode="External"/><Relationship Id="rId2" Type="http://schemas.openxmlformats.org/officeDocument/2006/relationships/hyperlink" Target="http://en.wikipedia.org/wiki/Ancient_Greek_temple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n.wikipedia.org/wiki/Athenian_Empire" TargetMode="External"/><Relationship Id="rId11" Type="http://schemas.openxmlformats.org/officeDocument/2006/relationships/hyperlink" Target="http://en.wikipedia.org/wiki/Athenian_democracy" TargetMode="External"/><Relationship Id="rId5" Type="http://schemas.openxmlformats.org/officeDocument/2006/relationships/hyperlink" Target="http://en.wikipedia.org/wiki/Athena" TargetMode="External"/><Relationship Id="rId10" Type="http://schemas.openxmlformats.org/officeDocument/2006/relationships/hyperlink" Target="http://en.wikipedia.org/wiki/Ancient_Greece" TargetMode="External"/><Relationship Id="rId4" Type="http://schemas.openxmlformats.org/officeDocument/2006/relationships/hyperlink" Target="http://en.wikipedia.org/wiki/Greek_gods" TargetMode="External"/><Relationship Id="rId9" Type="http://schemas.openxmlformats.org/officeDocument/2006/relationships/hyperlink" Target="http://en.wikipedia.org/wiki/Art_in_Ancient_Greece" TargetMode="External"/><Relationship Id="rId14" Type="http://schemas.openxmlformats.org/officeDocument/2006/relationships/hyperlink" Target="http://en.wikipedia.org/wiki/Ministry_of_Culture_and_Tourism_(Greece)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com/url?sa=i&amp;rct=j&amp;q=&amp;esrc=s&amp;source=images&amp;cd=&amp;cad=rja&amp;uact=8&amp;ved=0CAcQjRw&amp;url=https://100swallows.wordpress.com/2007/09/28/greek-horses/&amp;ei=ZhxZVMjmCaj7igK39oD4CA&amp;bvm=bv.78677474,d.aWw&amp;psig=AFQjCNHtoPCxxi137pi24SLkYk_2Z2dJZg&amp;ust=1415212454541140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British_Museum" TargetMode="External"/><Relationship Id="rId13" Type="http://schemas.openxmlformats.org/officeDocument/2006/relationships/hyperlink" Target="http://en.wikipedia.org/wiki/Ashmolean_Museum" TargetMode="External"/><Relationship Id="rId3" Type="http://schemas.openxmlformats.org/officeDocument/2006/relationships/hyperlink" Target="http://en.wikipedia.org/wiki/Parthenon" TargetMode="External"/><Relationship Id="rId7" Type="http://schemas.openxmlformats.org/officeDocument/2006/relationships/hyperlink" Target="http://en.wikipedia.org/wiki/Parthenon#Destruction" TargetMode="External"/><Relationship Id="rId12" Type="http://schemas.openxmlformats.org/officeDocument/2006/relationships/hyperlink" Target="http://en.wikipedia.org/wiki/Parthenon_Frieze#cite_note-3" TargetMode="External"/><Relationship Id="rId17" Type="http://schemas.openxmlformats.org/officeDocument/2006/relationships/hyperlink" Target="http://en.wikipedia.org/wiki/Basel" TargetMode="External"/><Relationship Id="rId2" Type="http://schemas.openxmlformats.org/officeDocument/2006/relationships/hyperlink" Target="http://en.wikipedia.org/wiki/Penteli" TargetMode="External"/><Relationship Id="rId16" Type="http://schemas.openxmlformats.org/officeDocument/2006/relationships/hyperlink" Target="http://en.wikipedia.org/wiki/Skulpturhalle_Base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n.wikipedia.org/wiki/Jacques_Carrey" TargetMode="External"/><Relationship Id="rId11" Type="http://schemas.openxmlformats.org/officeDocument/2006/relationships/hyperlink" Target="http://en.wikipedia.org/wiki/Acropolis_Museum" TargetMode="External"/><Relationship Id="rId5" Type="http://schemas.openxmlformats.org/officeDocument/2006/relationships/hyperlink" Target="http://en.wikipedia.org/wiki/Pheidias" TargetMode="External"/><Relationship Id="rId15" Type="http://schemas.openxmlformats.org/officeDocument/2006/relationships/hyperlink" Target="http://en.wikipedia.org/wiki/Urbana,_Illinois" TargetMode="External"/><Relationship Id="rId10" Type="http://schemas.openxmlformats.org/officeDocument/2006/relationships/hyperlink" Target="http://en.wikipedia.org/wiki/Elgin_Marbles" TargetMode="External"/><Relationship Id="rId4" Type="http://schemas.openxmlformats.org/officeDocument/2006/relationships/hyperlink" Target="http://en.wikipedia.org/wiki/Cella" TargetMode="External"/><Relationship Id="rId9" Type="http://schemas.openxmlformats.org/officeDocument/2006/relationships/hyperlink" Target="http://en.wikipedia.org/wiki/London" TargetMode="External"/><Relationship Id="rId14" Type="http://schemas.openxmlformats.org/officeDocument/2006/relationships/hyperlink" Target="http://en.wikipedia.org/wiki/Spurlock_Museu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1610" y="152400"/>
            <a:ext cx="5791200" cy="757382"/>
          </a:xfrm>
        </p:spPr>
        <p:txBody>
          <a:bodyPr/>
          <a:lstStyle/>
          <a:p>
            <a:r>
              <a:rPr lang="en-US" dirty="0" smtClean="0"/>
              <a:t>The Parthenon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5789"/>
            <a:ext cx="9086150" cy="59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93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37" y="0"/>
            <a:ext cx="9197472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827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9499" cy="1981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colorful temple: </a:t>
            </a:r>
            <a:br>
              <a:rPr lang="en-US" sz="2800" dirty="0" smtClean="0"/>
            </a:br>
            <a:r>
              <a:rPr lang="en-US" sz="2800" dirty="0" smtClean="0"/>
              <a:t>the </a:t>
            </a:r>
            <a:r>
              <a:rPr lang="en-US" sz="2800" dirty="0" err="1" smtClean="0"/>
              <a:t>parthenon</a:t>
            </a:r>
            <a:r>
              <a:rPr lang="en-US" sz="2800" dirty="0" smtClean="0"/>
              <a:t> is the most famous temple of Greek antiquity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057400"/>
            <a:ext cx="9144000" cy="4800600"/>
          </a:xfrm>
        </p:spPr>
        <p:txBody>
          <a:bodyPr>
            <a:normAutofit/>
          </a:bodyPr>
          <a:lstStyle/>
          <a:p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The Parthenon </a:t>
            </a:r>
            <a:r>
              <a:rPr lang="en-US" sz="1800" b="1" cap="all" dirty="0" smtClean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is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a former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2" tooltip="Ancient Greek temple"/>
              </a:rPr>
              <a:t>temple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 on the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3" tooltip="Acropolis of Athens"/>
              </a:rPr>
              <a:t>Athenian Acropolis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, Greece, dedicated to the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4" tooltip="Greek gods"/>
              </a:rPr>
              <a:t>goddess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5" tooltip="Athena"/>
              </a:rPr>
              <a:t>Athena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, whom the people of Athens considered their patron. Construction began in 447 BC when the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6" tooltip="Athenian Empire"/>
              </a:rPr>
              <a:t>Athenian Empire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 was at the height of its power. It was completed in 438 BC although decoration of the building continued until 432 BC. It is the most important surviving building of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7" tooltip="Classical Greece"/>
              </a:rPr>
              <a:t>Classical Greece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, generally considered the zenith of the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8" tooltip="Doric order"/>
              </a:rPr>
              <a:t>Doric order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. Its decorative sculptures are considered some of the high points of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9" tooltip="Art in Ancient Greece"/>
              </a:rPr>
              <a:t>Greek art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. The Parthenon is regarded as an enduring symbol of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10" tooltip="Ancient Greece"/>
              </a:rPr>
              <a:t>Ancient Greece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,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11" tooltip="Athenian democracy"/>
              </a:rPr>
              <a:t>Athenian democracy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 and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12" tooltip="Western culture"/>
              </a:rPr>
              <a:t>western civilization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,</a:t>
            </a:r>
            <a:r>
              <a:rPr lang="en-US" sz="1800" b="1" cap="all" baseline="30000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13"/>
              </a:rPr>
              <a:t>[3]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 and one of the world's greatest cultural monuments. The 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  <a:hlinkClick r:id="rId14" tooltip="Ministry of Culture and Tourism (Greece)"/>
              </a:rPr>
              <a:t>Greek Ministry of Culture</a:t>
            </a:r>
            <a:r>
              <a:rPr lang="en-US" sz="1800" b="1" cap="all" dirty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 is currently carrying out a program of selective restoration and reconstruction to ensure the stability of the partially ruined structure.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7130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28600"/>
            <a:ext cx="8229600" cy="1828800"/>
          </a:xfrm>
        </p:spPr>
        <p:txBody>
          <a:bodyPr/>
          <a:lstStyle/>
          <a:p>
            <a:r>
              <a:rPr lang="en-US" dirty="0" smtClean="0"/>
              <a:t>Sculptures from the </a:t>
            </a:r>
            <a:r>
              <a:rPr lang="en-US" dirty="0" err="1" smtClean="0"/>
              <a:t>parthenon</a:t>
            </a:r>
            <a:r>
              <a:rPr lang="en-US" dirty="0" smtClean="0"/>
              <a:t> frieze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5029200"/>
            <a:ext cx="8610600" cy="18288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50" name="Picture 2" descr="https://encrypted-tbn0.gstatic.com/images?q=tbn:ANd9GcR0efRBtYQnzB9IMsLw4JNhQgBsqKeQxg5hpMSFeAF81AWuLfIvU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133600"/>
            <a:ext cx="5948587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22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52400"/>
            <a:ext cx="7467600" cy="762000"/>
          </a:xfrm>
        </p:spPr>
        <p:txBody>
          <a:bodyPr/>
          <a:lstStyle/>
          <a:p>
            <a:r>
              <a:rPr lang="en-US" dirty="0" smtClean="0"/>
              <a:t>Parthenon Frieze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752600"/>
            <a:ext cx="8382000" cy="455708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 </a:t>
            </a:r>
            <a:r>
              <a:rPr lang="en-US" b="1" dirty="0"/>
              <a:t>Parthenon frieze</a:t>
            </a:r>
            <a:r>
              <a:rPr lang="en-US" dirty="0"/>
              <a:t> is the low-relief </a:t>
            </a:r>
            <a:r>
              <a:rPr lang="en-US" dirty="0" err="1">
                <a:hlinkClick r:id="rId2" tooltip="Penteli"/>
              </a:rPr>
              <a:t>pentelic</a:t>
            </a:r>
            <a:r>
              <a:rPr lang="en-US" dirty="0"/>
              <a:t> marble sculpture created to adorn the upper part of the </a:t>
            </a:r>
            <a:r>
              <a:rPr lang="en-US" dirty="0">
                <a:hlinkClick r:id="rId3" tooltip="Parthenon"/>
              </a:rPr>
              <a:t>Parthenon</a:t>
            </a:r>
            <a:r>
              <a:rPr lang="en-US" dirty="0"/>
              <a:t>’s </a:t>
            </a:r>
            <a:r>
              <a:rPr lang="en-US" dirty="0" err="1">
                <a:hlinkClick r:id="rId4" tooltip="Cella"/>
              </a:rPr>
              <a:t>naos</a:t>
            </a:r>
            <a:r>
              <a:rPr lang="en-US" dirty="0"/>
              <a:t>. It was sculpted between c. 443 and 438 BC</a:t>
            </a:r>
            <a:r>
              <a:rPr lang="en-US" dirty="0" smtClean="0"/>
              <a:t>,</a:t>
            </a:r>
            <a:r>
              <a:rPr lang="en-US" baseline="30000" dirty="0" smtClean="0"/>
              <a:t> </a:t>
            </a:r>
            <a:r>
              <a:rPr lang="en-US" dirty="0" smtClean="0"/>
              <a:t>most </a:t>
            </a:r>
            <a:r>
              <a:rPr lang="en-US" dirty="0"/>
              <a:t>likely under the direction of </a:t>
            </a:r>
            <a:r>
              <a:rPr lang="en-US" dirty="0" err="1">
                <a:hlinkClick r:id="rId5" tooltip="Pheidias"/>
              </a:rPr>
              <a:t>Pheidias</a:t>
            </a:r>
            <a:r>
              <a:rPr lang="en-US" dirty="0"/>
              <a:t>. Of the 524 feet (160 m) of the original frieze, 420 feet (130 m) survives—some 80 percent</a:t>
            </a:r>
            <a:r>
              <a:rPr lang="en-US" dirty="0" smtClean="0"/>
              <a:t>.</a:t>
            </a:r>
            <a:r>
              <a:rPr lang="en-US" baseline="30000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rest is known only from the drawings attributed to French artist </a:t>
            </a:r>
            <a:r>
              <a:rPr lang="en-US" dirty="0">
                <a:hlinkClick r:id="rId6" tooltip="Jacques Carrey"/>
              </a:rPr>
              <a:t>Jacques Carrey</a:t>
            </a:r>
            <a:r>
              <a:rPr lang="en-US" dirty="0"/>
              <a:t> in 1674, thirteen years before the </a:t>
            </a:r>
            <a:r>
              <a:rPr lang="en-US" dirty="0">
                <a:hlinkClick r:id="rId7" tooltip="Parthenon"/>
              </a:rPr>
              <a:t>Venetian bombardment</a:t>
            </a:r>
            <a:r>
              <a:rPr lang="en-US" dirty="0"/>
              <a:t> that ruined the temple.</a:t>
            </a:r>
          </a:p>
          <a:p>
            <a:r>
              <a:rPr lang="en-US" dirty="0"/>
              <a:t>At present, the majority of the frieze is at the </a:t>
            </a:r>
            <a:r>
              <a:rPr lang="en-US" dirty="0">
                <a:hlinkClick r:id="rId8" tooltip="British Museum"/>
              </a:rPr>
              <a:t>British Museum</a:t>
            </a:r>
            <a:r>
              <a:rPr lang="en-US" dirty="0"/>
              <a:t> in </a:t>
            </a:r>
            <a:r>
              <a:rPr lang="en-US" dirty="0">
                <a:hlinkClick r:id="rId9" tooltip="London"/>
              </a:rPr>
              <a:t>London</a:t>
            </a:r>
            <a:r>
              <a:rPr lang="en-US" dirty="0"/>
              <a:t> (forming the major part of the </a:t>
            </a:r>
            <a:r>
              <a:rPr lang="en-US" dirty="0">
                <a:hlinkClick r:id="rId10" tooltip="Elgin Marbles"/>
              </a:rPr>
              <a:t>Elgin Marbles</a:t>
            </a:r>
            <a:r>
              <a:rPr lang="en-US" dirty="0"/>
              <a:t>); the largest proportion of the rest is in </a:t>
            </a:r>
            <a:r>
              <a:rPr lang="en-US" dirty="0">
                <a:hlinkClick r:id="rId11" tooltip="Acropolis Museum"/>
              </a:rPr>
              <a:t>Athens</a:t>
            </a:r>
            <a:r>
              <a:rPr lang="en-US" dirty="0"/>
              <a:t>, and the remainder of fragments shared between six other institutions.</a:t>
            </a:r>
            <a:r>
              <a:rPr lang="en-US" baseline="30000" dirty="0">
                <a:hlinkClick r:id="rId12"/>
              </a:rPr>
              <a:t>[3]</a:t>
            </a:r>
            <a:r>
              <a:rPr lang="en-US" dirty="0"/>
              <a:t> Casts of the frieze may be found in the Beazley archive at the </a:t>
            </a:r>
            <a:r>
              <a:rPr lang="en-US" dirty="0" err="1">
                <a:hlinkClick r:id="rId13" tooltip="Ashmolean Museum"/>
              </a:rPr>
              <a:t>Ashmolean</a:t>
            </a:r>
            <a:r>
              <a:rPr lang="en-US" dirty="0">
                <a:hlinkClick r:id="rId13" tooltip="Ashmolean Museum"/>
              </a:rPr>
              <a:t> Museum</a:t>
            </a:r>
            <a:r>
              <a:rPr lang="en-US" dirty="0"/>
              <a:t> at Oxford, at the </a:t>
            </a:r>
            <a:r>
              <a:rPr lang="en-US" dirty="0">
                <a:hlinkClick r:id="rId14" tooltip="Spurlock Museum"/>
              </a:rPr>
              <a:t>Spurlock Museum</a:t>
            </a:r>
            <a:r>
              <a:rPr lang="en-US" dirty="0"/>
              <a:t> in </a:t>
            </a:r>
            <a:r>
              <a:rPr lang="en-US" dirty="0">
                <a:hlinkClick r:id="rId15" tooltip="Urbana, Illinois"/>
              </a:rPr>
              <a:t>Urbana</a:t>
            </a:r>
            <a:r>
              <a:rPr lang="en-US" dirty="0"/>
              <a:t>, in the </a:t>
            </a:r>
            <a:r>
              <a:rPr lang="en-US" dirty="0" err="1">
                <a:hlinkClick r:id="rId16" tooltip="Skulpturhalle Basel"/>
              </a:rPr>
              <a:t>Skulpturhalle</a:t>
            </a:r>
            <a:r>
              <a:rPr lang="en-US" dirty="0"/>
              <a:t> at </a:t>
            </a:r>
            <a:r>
              <a:rPr lang="en-US" dirty="0">
                <a:hlinkClick r:id="rId17" tooltip="Basel"/>
              </a:rPr>
              <a:t>Basel</a:t>
            </a:r>
            <a:r>
              <a:rPr lang="en-US" dirty="0"/>
              <a:t> and elsewhere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82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334" y="6019800"/>
            <a:ext cx="9146334" cy="87514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1868 Lawrence Alma-Tadema - Phidias Showing the Frieze of the Parthenon to his Friends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4" y="-46792"/>
            <a:ext cx="9146334" cy="606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435840" y="1333500"/>
            <a:ext cx="381000" cy="419100"/>
          </a:xfrm>
          <a:prstGeom prst="roundRect">
            <a:avLst/>
          </a:prstGeom>
          <a:solidFill>
            <a:schemeClr val="bg1">
              <a:lumMod val="75000"/>
              <a:lumOff val="2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2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229600" cy="1828800"/>
          </a:xfrm>
        </p:spPr>
        <p:txBody>
          <a:bodyPr/>
          <a:lstStyle/>
          <a:p>
            <a:r>
              <a:rPr lang="en-US" dirty="0" smtClean="0"/>
              <a:t>Three Types of Columns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286000"/>
            <a:ext cx="6324600" cy="3276600"/>
          </a:xfrm>
        </p:spPr>
        <p:txBody>
          <a:bodyPr>
            <a:normAutofit fontScale="70000" lnSpcReduction="20000"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Doric		Ionic		Corinthian</a:t>
            </a:r>
          </a:p>
          <a:p>
            <a:endParaRPr lang="en-US" dirty="0"/>
          </a:p>
          <a:p>
            <a:pPr lvl="0" algn="l">
              <a:spcBef>
                <a:spcPts val="0"/>
              </a:spcBef>
              <a:buClrTx/>
              <a:buSzTx/>
            </a:pPr>
            <a:endParaRPr lang="en-US" sz="4600" dirty="0" smtClean="0">
              <a:solidFill>
                <a:prstClr val="white"/>
              </a:solidFill>
            </a:endParaRPr>
          </a:p>
          <a:p>
            <a:pPr lvl="0" algn="l">
              <a:spcBef>
                <a:spcPts val="0"/>
              </a:spcBef>
              <a:buClrTx/>
              <a:buSzTx/>
            </a:pPr>
            <a:endParaRPr lang="en-US" sz="4600" dirty="0">
              <a:solidFill>
                <a:prstClr val="white"/>
              </a:solidFill>
            </a:endParaRPr>
          </a:p>
          <a:p>
            <a:pPr lvl="0" algn="l">
              <a:spcBef>
                <a:spcPts val="0"/>
              </a:spcBef>
              <a:buClrTx/>
              <a:buSzTx/>
            </a:pPr>
            <a:r>
              <a:rPr lang="en-US" sz="4600" dirty="0" smtClean="0">
                <a:solidFill>
                  <a:prstClr val="white"/>
                </a:solidFill>
              </a:rPr>
              <a:t>The Greeks </a:t>
            </a:r>
            <a:r>
              <a:rPr lang="en-US" sz="4600" dirty="0">
                <a:solidFill>
                  <a:prstClr val="white"/>
                </a:solidFill>
              </a:rPr>
              <a:t>invented three types of columns; the Doric, the Ionic and the Corinthian, but the most common used one was the Doric.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222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5183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https://knoji.com/images/user/Slide3(3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873" y="0"/>
            <a:ext cx="9201873" cy="484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66800" y="5029200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Doric columns do not have a base.  The top end, called the capital, is very plain. 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38600" y="51054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capital of an ionic column is in the shape of two thick scrolls.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858000" y="5105400"/>
            <a:ext cx="2057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Corinthian columns, on the other hand, are decorated with leaves.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15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77" y="1"/>
            <a:ext cx="737582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67600" y="381000"/>
            <a:ext cx="1447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smtClean="0">
                <a:solidFill>
                  <a:prstClr val="white"/>
                </a:solidFill>
              </a:rPr>
              <a:t>Quiz</a:t>
            </a:r>
          </a:p>
          <a:p>
            <a:pPr lvl="0"/>
            <a:endParaRPr lang="en-US" dirty="0">
              <a:solidFill>
                <a:prstClr val="white"/>
              </a:solidFill>
            </a:endParaRPr>
          </a:p>
          <a:p>
            <a:pPr lvl="0"/>
            <a:r>
              <a:rPr lang="en-US" dirty="0">
                <a:solidFill>
                  <a:prstClr val="white"/>
                </a:solidFill>
              </a:rPr>
              <a:t>Examine the columns of the Parthenon; are the columns Doric, Ionic or Corinthian?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79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8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251</TotalTime>
  <Words>480</Words>
  <Application>Microsoft Office PowerPoint</Application>
  <PresentationFormat>On-screen Show (4:3)</PresentationFormat>
  <Paragraphs>26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The Parthenon</vt:lpstr>
      <vt:lpstr>A colorful temple:  the parthenon is the most famous temple of Greek antiquity </vt:lpstr>
      <vt:lpstr>Sculptures from the parthenon frieze</vt:lpstr>
      <vt:lpstr>Parthenon Frieze</vt:lpstr>
      <vt:lpstr>PowerPoint Presentation</vt:lpstr>
      <vt:lpstr>Three Types of Columns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Propst</dc:creator>
  <cp:lastModifiedBy>Laura Propst</cp:lastModifiedBy>
  <cp:revision>13</cp:revision>
  <dcterms:created xsi:type="dcterms:W3CDTF">2014-11-04T17:32:44Z</dcterms:created>
  <dcterms:modified xsi:type="dcterms:W3CDTF">2014-11-05T15:14:06Z</dcterms:modified>
</cp:coreProperties>
</file>